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0" r:id="rId2"/>
    <p:sldId id="276" r:id="rId3"/>
    <p:sldId id="268" r:id="rId4"/>
    <p:sldId id="280" r:id="rId5"/>
    <p:sldId id="285" r:id="rId6"/>
    <p:sldId id="267" r:id="rId7"/>
    <p:sldId id="284" r:id="rId8"/>
    <p:sldId id="282" r:id="rId9"/>
    <p:sldId id="287" r:id="rId10"/>
    <p:sldId id="283" r:id="rId11"/>
    <p:sldId id="286" r:id="rId12"/>
    <p:sldId id="273" r:id="rId13"/>
    <p:sldId id="26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924" userDrawn="1">
          <p15:clr>
            <a:srgbClr val="A4A3A4"/>
          </p15:clr>
        </p15:guide>
        <p15:guide id="3" orient="horz" pos="28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orient="horz" pos="3271" userDrawn="1">
          <p15:clr>
            <a:srgbClr val="A4A3A4"/>
          </p15:clr>
        </p15:guide>
        <p15:guide id="6" orient="horz" pos="1389" userDrawn="1">
          <p15:clr>
            <a:srgbClr val="A4A3A4"/>
          </p15:clr>
        </p15:guide>
        <p15:guide id="7" pos="4634" userDrawn="1">
          <p15:clr>
            <a:srgbClr val="A4A3A4"/>
          </p15:clr>
        </p15:guide>
        <p15:guide id="8" orient="horz" pos="2795" userDrawn="1">
          <p15:clr>
            <a:srgbClr val="A4A3A4"/>
          </p15:clr>
        </p15:guide>
        <p15:guide id="9" pos="6947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6811" userDrawn="1">
          <p15:clr>
            <a:srgbClr val="A4A3A4"/>
          </p15:clr>
        </p15:guide>
        <p15:guide id="12" orient="horz" pos="37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CAF1"/>
    <a:srgbClr val="6EA049"/>
    <a:srgbClr val="8A8A8A"/>
    <a:srgbClr val="7CAE57"/>
    <a:srgbClr val="616161"/>
    <a:srgbClr val="5B9BD5"/>
    <a:srgbClr val="78AA53"/>
    <a:srgbClr val="6D9F48"/>
    <a:srgbClr val="525252"/>
    <a:srgbClr val="D4B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4" autoAdjust="0"/>
    <p:restoredTop sz="94660"/>
  </p:normalViewPr>
  <p:slideViewPr>
    <p:cSldViewPr snapToGrid="0">
      <p:cViewPr varScale="1">
        <p:scale>
          <a:sx n="95" d="100"/>
          <a:sy n="95" d="100"/>
        </p:scale>
        <p:origin x="54" y="285"/>
      </p:cViewPr>
      <p:guideLst>
        <p:guide pos="6924"/>
        <p:guide orient="horz" pos="28"/>
        <p:guide orient="horz" pos="4320"/>
        <p:guide orient="horz" pos="3271"/>
        <p:guide orient="horz" pos="1389"/>
        <p:guide pos="4634"/>
        <p:guide orient="horz" pos="2795"/>
        <p:guide pos="6947"/>
        <p:guide pos="6471"/>
        <p:guide pos="6811"/>
        <p:guide orient="horz" pos="37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8A24B-A032-4B35-A7F2-571B306F8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85D668-D7A6-49D3-8936-EF9EA89D5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B409F9-75A9-4330-A2F7-8E81A659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AFDDD-4739-412F-AEFC-D9F5E875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B6DCA-64FF-4617-BB0F-29916487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58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488FC-FB34-4690-AE3F-2E15C1E6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1CCA63-5280-43BE-BF1C-D2788D48A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489F79-C104-4687-907D-DBA67103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138B5B-1967-49E2-AFC1-3C7EEB69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88EAA8-C894-4015-B0C2-45E2636D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07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144117-A054-41D1-AD4F-E03142094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8D73AB-27B5-46E2-B79C-2066391A2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A2A2C4-FEA1-4879-90DC-E5D31E6A3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6DDC56-D5F3-4D42-BA91-ECDD3978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39BC94-9298-4AE7-B2B4-808EF337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28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4B546-5F53-4A13-9C3B-37E75B7F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8FB1B-41E6-4F28-AD6D-446915A4B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175D36-823C-400B-B456-BF35A126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26A6EE-F831-4C92-8819-51921BDE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1E63A3-C994-4ED7-B6A1-42BDA8A9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91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C9757-1919-4F2E-90AA-4D742D7F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5A7416-38FD-4EF9-87BF-570C020D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FF098F-8E87-4247-A3EC-8B400E635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A9383E-62A9-440A-A88C-0F50BE460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F0044B-A25D-4130-970D-60D3882E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782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5549D-883D-4B8D-9443-2E4B2FA2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69805-69D4-404B-B895-39F9308F6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B89D80-00B8-4931-9BFC-4755CFF99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51ED0C-DC99-474F-9020-8CFBCD76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D1DFD0-8E40-4121-BE7A-BBCDD099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46CDE4-CCC7-454B-8230-574F68AC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46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6CAEF-384C-48A8-8B3F-DEDDA7B22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611CD8-C178-41C4-A4C2-B0BDA7D6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2048D9-ED10-49C0-89BE-3FB4E1219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4C8302-5026-464F-BB3A-8FA9898C1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32E34F-F8A6-4204-9A4F-0289FE5E12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36DCB6-3EB9-4DD7-85A3-63F557471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1D4EE6-9E1F-40A7-8100-04B87AC3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D280D5-99DB-458E-93DE-A1436B9F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87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AFA43-1DA5-45D6-A601-696B1182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B04C4F-CAD9-4E0B-BDBD-E62B9922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D11DED-8C3C-4BBA-9787-CE4B7BD14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5E02C5-EA71-4C5C-8FB1-3506F818D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97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0AF9B9-282D-446A-8962-65A950C7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5E362E-AB82-4ECB-9E8D-C509BF80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21E321-C266-419B-8017-4703B1B9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01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E37D6-F5D4-4741-BBE5-D88AD814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5DDEA-62C0-4023-BAA0-812E657FC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A108AF-E5AA-45BD-ABCC-15A650DF7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22340C-A2F2-40D7-8839-13188DA5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7AD10D-7BD4-4831-883F-8116795F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92E1DE-2F23-45C3-9125-915FE53DD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84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FCEB8-EEDE-457B-A563-19BE005D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341A55-3BA6-4C62-991B-0D452995F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C47E3B-1D31-407D-82FD-C77118E4F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84EA21-2A79-440C-85DE-11E6BBD7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10034B-B7FE-4AA4-8831-0D25FF5D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3D51B2-EA93-4243-8BD1-E4117F29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01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bg2">
                <a:lumMod val="90000"/>
              </a:schemeClr>
            </a:gs>
            <a:gs pos="83000">
              <a:schemeClr val="bg2">
                <a:lumMod val="90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166C6B-CF7E-4B5E-A19B-A8832A53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1E10F-FB31-493C-BC02-FC22AD759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728AFE-E768-4DE2-957A-045FD2ABF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D2B20-2506-4A38-BEF6-CDB7D09286BC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A2B232-26E5-49A9-B4A6-120DA98FD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764667-E810-463D-9566-E34C1035B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CB46-0FDD-4C0C-A9DC-E02202FA59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98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b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4739640" y="1924444"/>
            <a:ext cx="2712720" cy="2338552"/>
          </a:xfrm>
          <a:prstGeom prst="hexagon">
            <a:avLst/>
          </a:prstGeom>
          <a:noFill/>
          <a:ln w="22225">
            <a:gradFill>
              <a:gsLst>
                <a:gs pos="0">
                  <a:schemeClr val="tx1"/>
                </a:gs>
                <a:gs pos="29000">
                  <a:schemeClr val="bg2">
                    <a:lumMod val="7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687933" y="2353358"/>
            <a:ext cx="6586695" cy="1754326"/>
          </a:xfrm>
          <a:prstGeom prst="rect">
            <a:avLst/>
          </a:prstGeom>
          <a:noFill/>
          <a:scene3d>
            <a:camera prst="orthographicFront"/>
            <a:lightRig rig="freezing" dir="t"/>
          </a:scene3d>
          <a:sp3d prstMaterial="powder"/>
        </p:spPr>
        <p:txBody>
          <a:bodyPr wrap="square" rtlCol="0">
            <a:spAutoFit/>
            <a:sp3d extrusionH="6350" prstMaterial="translucentPowder"/>
          </a:bodyPr>
          <a:lstStyle/>
          <a:p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</a:t>
            </a:r>
            <a:r>
              <a:rPr lang="zh-CN" altLang="en-US" sz="5400" dirty="0">
                <a:solidFill>
                  <a:schemeClr val="bg2">
                    <a:lumMod val="1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语言项目汇报：</a:t>
            </a:r>
            <a:endParaRPr lang="en-US" altLang="zh-CN" sz="5400" dirty="0">
              <a:solidFill>
                <a:schemeClr val="bg2">
                  <a:lumMod val="1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5400" dirty="0">
                <a:solidFill>
                  <a:schemeClr val="bg2">
                    <a:lumMod val="1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自动化考试系统</a:t>
            </a:r>
          </a:p>
        </p:txBody>
      </p:sp>
      <p:sp>
        <p:nvSpPr>
          <p:cNvPr id="14" name="六边形 13"/>
          <p:cNvSpPr/>
          <p:nvPr/>
        </p:nvSpPr>
        <p:spPr>
          <a:xfrm>
            <a:off x="4522623" y="1737360"/>
            <a:ext cx="3146754" cy="2712720"/>
          </a:xfrm>
          <a:prstGeom prst="hexagon">
            <a:avLst/>
          </a:prstGeom>
          <a:noFill/>
          <a:ln w="47625" cmpd="dbl">
            <a:gradFill>
              <a:gsLst>
                <a:gs pos="0">
                  <a:schemeClr val="tx1"/>
                </a:gs>
                <a:gs pos="52000">
                  <a:schemeClr val="bg2">
                    <a:lumMod val="25000"/>
                  </a:schemeClr>
                </a:gs>
                <a:gs pos="75000">
                  <a:schemeClr val="bg2">
                    <a:lumMod val="75000"/>
                  </a:schemeClr>
                </a:gs>
                <a:gs pos="27000">
                  <a:schemeClr val="bg2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  <a:sp3d extrusionH="82550">
            <a:bevelT w="190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86072" y="5203692"/>
            <a:ext cx="3279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沈元辰、孙语默</a:t>
            </a:r>
          </a:p>
        </p:txBody>
      </p:sp>
    </p:spTree>
    <p:extLst>
      <p:ext uri="{BB962C8B-B14F-4D97-AF65-F5344CB8AC3E}">
        <p14:creationId xmlns:p14="http://schemas.microsoft.com/office/powerpoint/2010/main" val="228537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9"/>
    </mc:Choice>
    <mc:Fallback xmlns="">
      <p:transition spd="slow" advTm="75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-4120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542020" y="37772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测试</a:t>
              </a:r>
              <a:endParaRPr 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3F53F11-817E-4442-B873-280D27D78D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50" y="1284627"/>
            <a:ext cx="7115908" cy="5252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92D2F7-46E5-46DB-B9A4-38A88BAEF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92" y="1284627"/>
            <a:ext cx="3562027" cy="27605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6B4F2D-B114-4D64-A85F-863F035ACB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92" y="4045198"/>
            <a:ext cx="3562026" cy="27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732">
        <p14:reveal/>
      </p:transition>
    </mc:Choice>
    <mc:Fallback xmlns="">
      <p:transition spd="slow" advTm="773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-4120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542020" y="37772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测试</a:t>
              </a:r>
              <a:endParaRPr 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9428D58-0CBB-4CAF-87C8-6A8CB8C47E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2" y="1328407"/>
            <a:ext cx="5020280" cy="35902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E7B653-587D-481C-99D2-9D2BA342B5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15" y="1284627"/>
            <a:ext cx="4111342" cy="25748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E050C6-97E2-404B-BF3B-3FBEE01C2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79" y="3671710"/>
            <a:ext cx="4111342" cy="31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9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2126">
        <p14:reveal/>
      </p:transition>
    </mc:Choice>
    <mc:Fallback xmlns="">
      <p:transition spd="slow" advTm="12126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223" y="-17718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426165" y="1485188"/>
            <a:ext cx="5599313" cy="5086735"/>
          </a:xfrm>
          <a:prstGeom prst="rect">
            <a:avLst/>
          </a:prstGeom>
          <a:solidFill>
            <a:srgbClr val="6EA04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6223" y="-17720"/>
            <a:ext cx="12192000" cy="4294833"/>
            <a:chOff x="-1" y="-41200"/>
            <a:chExt cx="12192000" cy="4438787"/>
          </a:xfrm>
        </p:grpSpPr>
        <p:sp>
          <p:nvSpPr>
            <p:cNvPr id="10" name="矩形 9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2"/>
            <p:cNvSpPr txBox="1"/>
            <p:nvPr/>
          </p:nvSpPr>
          <p:spPr>
            <a:xfrm>
              <a:off x="4144195" y="3347881"/>
              <a:ext cx="3262433" cy="1049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  <a:latin typeface="+mj-lt"/>
                </a:rPr>
                <a:t>项目演示</a:t>
              </a:r>
              <a:endParaRPr lang="en-US" sz="6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01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25">
        <p14:reveal/>
      </p:transition>
    </mc:Choice>
    <mc:Fallback xmlns="">
      <p:transition spd="slow" advTm="502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4739640" y="1924444"/>
            <a:ext cx="2712720" cy="2338552"/>
          </a:xfrm>
          <a:prstGeom prst="hexagon">
            <a:avLst/>
          </a:prstGeom>
          <a:noFill/>
          <a:ln w="22225">
            <a:gradFill>
              <a:gsLst>
                <a:gs pos="0">
                  <a:schemeClr val="tx1"/>
                </a:gs>
                <a:gs pos="29000">
                  <a:schemeClr val="bg2">
                    <a:lumMod val="75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19074" y="2632055"/>
            <a:ext cx="4417968" cy="923330"/>
          </a:xfrm>
          <a:prstGeom prst="rect">
            <a:avLst/>
          </a:prstGeom>
          <a:noFill/>
          <a:scene3d>
            <a:camera prst="orthographicFront"/>
            <a:lightRig rig="freezing" dir="t"/>
          </a:scene3d>
          <a:sp3d prstMaterial="powder"/>
        </p:spPr>
        <p:txBody>
          <a:bodyPr wrap="square" rtlCol="0">
            <a:spAutoFit/>
            <a:sp3d extrusionH="6350" prstMaterial="translucentPowder"/>
          </a:bodyPr>
          <a:lstStyle/>
          <a:p>
            <a:r>
              <a:rPr lang="en-US" altLang="zh-CN" sz="5400" dirty="0">
                <a:solidFill>
                  <a:schemeClr val="bg2">
                    <a:lumMod val="1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Thank you</a:t>
            </a:r>
            <a:endParaRPr lang="zh-CN" altLang="en-US" sz="5400" dirty="0">
              <a:solidFill>
                <a:schemeClr val="bg2">
                  <a:lumMod val="10000"/>
                </a:schemeClr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4522623" y="1737360"/>
            <a:ext cx="3146754" cy="2712720"/>
          </a:xfrm>
          <a:prstGeom prst="hexagon">
            <a:avLst/>
          </a:prstGeom>
          <a:noFill/>
          <a:ln w="47625" cmpd="dbl">
            <a:gradFill>
              <a:gsLst>
                <a:gs pos="0">
                  <a:schemeClr val="tx1"/>
                </a:gs>
                <a:gs pos="52000">
                  <a:schemeClr val="bg2">
                    <a:lumMod val="25000"/>
                  </a:schemeClr>
                </a:gs>
                <a:gs pos="75000">
                  <a:schemeClr val="bg2">
                    <a:lumMod val="75000"/>
                  </a:schemeClr>
                </a:gs>
                <a:gs pos="27000">
                  <a:schemeClr val="bg2">
                    <a:lumMod val="7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scene3d>
            <a:camera prst="orthographicFront"/>
            <a:lightRig rig="freezing" dir="t"/>
          </a:scene3d>
          <a:sp3d extrusionH="82550">
            <a:bevelT w="190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81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09">
        <p14:reveal/>
      </p:transition>
    </mc:Choice>
    <mc:Fallback xmlns="">
      <p:transition spd="slow" advTm="40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梯形 1"/>
          <p:cNvSpPr/>
          <p:nvPr/>
        </p:nvSpPr>
        <p:spPr>
          <a:xfrm>
            <a:off x="-65932" y="-15020"/>
            <a:ext cx="9711159" cy="6873020"/>
          </a:xfrm>
          <a:custGeom>
            <a:avLst/>
            <a:gdLst>
              <a:gd name="connsiteX0" fmla="*/ 0 w 7859210"/>
              <a:gd name="connsiteY0" fmla="*/ 6858000 h 6858000"/>
              <a:gd name="connsiteX1" fmla="*/ 1714500 w 7859210"/>
              <a:gd name="connsiteY1" fmla="*/ 0 h 6858000"/>
              <a:gd name="connsiteX2" fmla="*/ 614471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7859210"/>
              <a:gd name="connsiteY0" fmla="*/ 6858000 h 6858000"/>
              <a:gd name="connsiteX1" fmla="*/ 13022 w 7859210"/>
              <a:gd name="connsiteY1" fmla="*/ 11575 h 6858000"/>
              <a:gd name="connsiteX2" fmla="*/ 614471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7859210"/>
              <a:gd name="connsiteY0" fmla="*/ 6858000 h 6858000"/>
              <a:gd name="connsiteX1" fmla="*/ 13022 w 7859210"/>
              <a:gd name="connsiteY1" fmla="*/ 11575 h 6858000"/>
              <a:gd name="connsiteX2" fmla="*/ 4663150 w 7859210"/>
              <a:gd name="connsiteY2" fmla="*/ 0 h 6858000"/>
              <a:gd name="connsiteX3" fmla="*/ 7859210 w 7859210"/>
              <a:gd name="connsiteY3" fmla="*/ 6858000 h 6858000"/>
              <a:gd name="connsiteX4" fmla="*/ 0 w 7859210"/>
              <a:gd name="connsiteY4" fmla="*/ 6858000 h 6858000"/>
              <a:gd name="connsiteX0" fmla="*/ 0 w 9711159"/>
              <a:gd name="connsiteY0" fmla="*/ 6858000 h 6858000"/>
              <a:gd name="connsiteX1" fmla="*/ 13022 w 9711159"/>
              <a:gd name="connsiteY1" fmla="*/ 11575 h 6858000"/>
              <a:gd name="connsiteX2" fmla="*/ 4663150 w 9711159"/>
              <a:gd name="connsiteY2" fmla="*/ 0 h 6858000"/>
              <a:gd name="connsiteX3" fmla="*/ 9711159 w 9711159"/>
              <a:gd name="connsiteY3" fmla="*/ 6858000 h 6858000"/>
              <a:gd name="connsiteX4" fmla="*/ 0 w 971115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1159" h="6858000">
                <a:moveTo>
                  <a:pt x="0" y="6858000"/>
                </a:moveTo>
                <a:cubicBezTo>
                  <a:pt x="4341" y="4575858"/>
                  <a:pt x="8681" y="2293717"/>
                  <a:pt x="13022" y="11575"/>
                </a:cubicBezTo>
                <a:lnTo>
                  <a:pt x="4663150" y="0"/>
                </a:lnTo>
                <a:lnTo>
                  <a:pt x="971115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9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 rot="19427861">
            <a:off x="6218840" y="-1121482"/>
            <a:ext cx="883491" cy="9139914"/>
          </a:xfrm>
          <a:custGeom>
            <a:avLst/>
            <a:gdLst>
              <a:gd name="connsiteX0" fmla="*/ 0 w 520861"/>
              <a:gd name="connsiteY0" fmla="*/ 0 h 8984986"/>
              <a:gd name="connsiteX1" fmla="*/ 520861 w 520861"/>
              <a:gd name="connsiteY1" fmla="*/ 0 h 8984986"/>
              <a:gd name="connsiteX2" fmla="*/ 520861 w 520861"/>
              <a:gd name="connsiteY2" fmla="*/ 8984986 h 8984986"/>
              <a:gd name="connsiteX3" fmla="*/ 0 w 520861"/>
              <a:gd name="connsiteY3" fmla="*/ 8984986 h 8984986"/>
              <a:gd name="connsiteX4" fmla="*/ 0 w 520861"/>
              <a:gd name="connsiteY4" fmla="*/ 0 h 8984986"/>
              <a:gd name="connsiteX0" fmla="*/ 0 w 520861"/>
              <a:gd name="connsiteY0" fmla="*/ 0 h 8984986"/>
              <a:gd name="connsiteX1" fmla="*/ 507576 w 520861"/>
              <a:gd name="connsiteY1" fmla="*/ 449283 h 8984986"/>
              <a:gd name="connsiteX2" fmla="*/ 520861 w 520861"/>
              <a:gd name="connsiteY2" fmla="*/ 8984986 h 8984986"/>
              <a:gd name="connsiteX3" fmla="*/ 0 w 520861"/>
              <a:gd name="connsiteY3" fmla="*/ 8984986 h 8984986"/>
              <a:gd name="connsiteX4" fmla="*/ 0 w 520861"/>
              <a:gd name="connsiteY4" fmla="*/ 0 h 8984986"/>
              <a:gd name="connsiteX0" fmla="*/ 8185 w 520861"/>
              <a:gd name="connsiteY0" fmla="*/ 0 h 8878587"/>
              <a:gd name="connsiteX1" fmla="*/ 507576 w 520861"/>
              <a:gd name="connsiteY1" fmla="*/ 342884 h 8878587"/>
              <a:gd name="connsiteX2" fmla="*/ 520861 w 520861"/>
              <a:gd name="connsiteY2" fmla="*/ 8878587 h 8878587"/>
              <a:gd name="connsiteX3" fmla="*/ 0 w 520861"/>
              <a:gd name="connsiteY3" fmla="*/ 8878587 h 8878587"/>
              <a:gd name="connsiteX4" fmla="*/ 8185 w 520861"/>
              <a:gd name="connsiteY4" fmla="*/ 0 h 8878587"/>
              <a:gd name="connsiteX0" fmla="*/ 573 w 513249"/>
              <a:gd name="connsiteY0" fmla="*/ 0 h 8878587"/>
              <a:gd name="connsiteX1" fmla="*/ 499964 w 513249"/>
              <a:gd name="connsiteY1" fmla="*/ 342884 h 8878587"/>
              <a:gd name="connsiteX2" fmla="*/ 513249 w 513249"/>
              <a:gd name="connsiteY2" fmla="*/ 8878587 h 8878587"/>
              <a:gd name="connsiteX3" fmla="*/ 3170 w 513249"/>
              <a:gd name="connsiteY3" fmla="*/ 8413126 h 8878587"/>
              <a:gd name="connsiteX4" fmla="*/ 573 w 513249"/>
              <a:gd name="connsiteY4" fmla="*/ 0 h 8878587"/>
              <a:gd name="connsiteX0" fmla="*/ 431 w 513107"/>
              <a:gd name="connsiteY0" fmla="*/ 0 h 8878587"/>
              <a:gd name="connsiteX1" fmla="*/ 499822 w 513107"/>
              <a:gd name="connsiteY1" fmla="*/ 342884 h 8878587"/>
              <a:gd name="connsiteX2" fmla="*/ 513107 w 513107"/>
              <a:gd name="connsiteY2" fmla="*/ 8878587 h 8878587"/>
              <a:gd name="connsiteX3" fmla="*/ 6206 w 513107"/>
              <a:gd name="connsiteY3" fmla="*/ 8487173 h 8878587"/>
              <a:gd name="connsiteX4" fmla="*/ 431 w 513107"/>
              <a:gd name="connsiteY4" fmla="*/ 0 h 8878587"/>
              <a:gd name="connsiteX0" fmla="*/ 204 w 527127"/>
              <a:gd name="connsiteY0" fmla="*/ 0 h 9139914"/>
              <a:gd name="connsiteX1" fmla="*/ 513842 w 527127"/>
              <a:gd name="connsiteY1" fmla="*/ 604211 h 9139914"/>
              <a:gd name="connsiteX2" fmla="*/ 527127 w 527127"/>
              <a:gd name="connsiteY2" fmla="*/ 9139914 h 9139914"/>
              <a:gd name="connsiteX3" fmla="*/ 20226 w 527127"/>
              <a:gd name="connsiteY3" fmla="*/ 8748500 h 9139914"/>
              <a:gd name="connsiteX4" fmla="*/ 204 w 527127"/>
              <a:gd name="connsiteY4" fmla="*/ 0 h 9139914"/>
              <a:gd name="connsiteX0" fmla="*/ 133 w 527056"/>
              <a:gd name="connsiteY0" fmla="*/ 0 h 9139914"/>
              <a:gd name="connsiteX1" fmla="*/ 513771 w 527056"/>
              <a:gd name="connsiteY1" fmla="*/ 604211 h 9139914"/>
              <a:gd name="connsiteX2" fmla="*/ 527056 w 527056"/>
              <a:gd name="connsiteY2" fmla="*/ 9139914 h 9139914"/>
              <a:gd name="connsiteX3" fmla="*/ 34859 w 527056"/>
              <a:gd name="connsiteY3" fmla="*/ 8479661 h 9139914"/>
              <a:gd name="connsiteX4" fmla="*/ 133 w 527056"/>
              <a:gd name="connsiteY4" fmla="*/ 0 h 913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056" h="9139914">
                <a:moveTo>
                  <a:pt x="133" y="0"/>
                </a:moveTo>
                <a:lnTo>
                  <a:pt x="513771" y="604211"/>
                </a:lnTo>
                <a:cubicBezTo>
                  <a:pt x="518199" y="3449445"/>
                  <a:pt x="522628" y="6294680"/>
                  <a:pt x="527056" y="9139914"/>
                </a:cubicBezTo>
                <a:lnTo>
                  <a:pt x="34859" y="8479661"/>
                </a:lnTo>
                <a:cubicBezTo>
                  <a:pt x="37587" y="5520132"/>
                  <a:pt x="-2595" y="2959529"/>
                  <a:pt x="133" y="0"/>
                </a:cubicBez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7686535" y="4102421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6498539" y="2586277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5440286" y="1070133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80208" y="479006"/>
            <a:ext cx="382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问题描述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8418" y="1335092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92266" y="1829341"/>
            <a:ext cx="2304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小组分工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46170" y="-15020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12288" y="2726010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49241" y="3226610"/>
            <a:ext cx="2523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分析</a:t>
            </a:r>
            <a:r>
              <a:rPr lang="en-US" altLang="zh-CN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89530" y="4103653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六边形 21"/>
          <p:cNvSpPr/>
          <p:nvPr/>
        </p:nvSpPr>
        <p:spPr>
          <a:xfrm>
            <a:off x="8786602" y="5618564"/>
            <a:ext cx="324092" cy="32409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046850" y="4650686"/>
            <a:ext cx="1214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E7BA2F-CC25-41E4-992D-758787A51810}"/>
              </a:ext>
            </a:extLst>
          </p:cNvPr>
          <p:cNvSpPr txBox="1"/>
          <p:nvPr/>
        </p:nvSpPr>
        <p:spPr>
          <a:xfrm>
            <a:off x="2738880" y="5294241"/>
            <a:ext cx="777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Arial Narrow" panose="020B0606020202030204" pitchFamily="34" charset="0"/>
              </a:rPr>
              <a:t>5</a:t>
            </a:r>
            <a:endParaRPr lang="zh-CN" altLang="en-US" sz="8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14B269-035D-4228-959F-FC0E9B85E646}"/>
              </a:ext>
            </a:extLst>
          </p:cNvPr>
          <p:cNvSpPr/>
          <p:nvPr/>
        </p:nvSpPr>
        <p:spPr>
          <a:xfrm>
            <a:off x="3654148" y="5861556"/>
            <a:ext cx="1214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768496405"/>
      </p:ext>
    </p:extLst>
  </p:cSld>
  <p:clrMapOvr>
    <a:masterClrMapping/>
  </p:clrMapOvr>
  <p:transition spd="slow" advTm="8852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0145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1486" y="0"/>
            <a:ext cx="2146979" cy="6858000"/>
          </a:xfrm>
          <a:prstGeom prst="rect">
            <a:avLst/>
          </a:prstGeom>
          <a:solidFill>
            <a:srgbClr val="6EA049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84364" y="1552378"/>
            <a:ext cx="848940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受疫情影响，本学期我们只能通过线上的方式上课。而相应的，我们的许多考试也是在线上考试平台实现的。受此启发，我们组决定开发一个简易的自动化考试系统。</a:t>
            </a:r>
            <a:endParaRPr lang="en-US" altLang="zh-CN" sz="28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此系统为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Windows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应用程序，以简洁的界面呈现，用户可以以鼠标点击的方式进行操作。系统内分为学生端和教师端，学生和教师可分别在相应的端口进行注册和登录。学生用户可在学生端内查看到题目并答题，教师用户可在教师端内出题、设置答案并查看学生成绩反馈。使用文件操作函数自动保存相关信息。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4875162" y="37639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问题描述</a:t>
            </a:r>
            <a:endParaRPr lang="en-US" sz="4400" b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60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37230">
        <p:checker/>
      </p:transition>
    </mc:Choice>
    <mc:Fallback xmlns="">
      <p:transition spd="slow" advTm="37230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156716" y="1009650"/>
            <a:ext cx="11035284" cy="0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Freeform 5"/>
          <p:cNvSpPr>
            <a:spLocks/>
          </p:cNvSpPr>
          <p:nvPr/>
        </p:nvSpPr>
        <p:spPr bwMode="auto">
          <a:xfrm>
            <a:off x="603039" y="2097671"/>
            <a:ext cx="1606550" cy="1587500"/>
          </a:xfrm>
          <a:custGeom>
            <a:avLst/>
            <a:gdLst>
              <a:gd name="T0" fmla="*/ 0 w 1012"/>
              <a:gd name="T1" fmla="*/ 1000 h 1000"/>
              <a:gd name="T2" fmla="*/ 1012 w 1012"/>
              <a:gd name="T3" fmla="*/ 1000 h 1000"/>
              <a:gd name="T4" fmla="*/ 1012 w 1012"/>
              <a:gd name="T5" fmla="*/ 262 h 1000"/>
              <a:gd name="T6" fmla="*/ 504 w 1012"/>
              <a:gd name="T7" fmla="*/ 0 h 1000"/>
              <a:gd name="T8" fmla="*/ 0 w 1012"/>
              <a:gd name="T9" fmla="*/ 262 h 1000"/>
              <a:gd name="T10" fmla="*/ 0 w 1012"/>
              <a:gd name="T11" fmla="*/ 100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2" h="1000">
                <a:moveTo>
                  <a:pt x="0" y="1000"/>
                </a:moveTo>
                <a:lnTo>
                  <a:pt x="1012" y="1000"/>
                </a:lnTo>
                <a:lnTo>
                  <a:pt x="1012" y="262"/>
                </a:lnTo>
                <a:lnTo>
                  <a:pt x="504" y="0"/>
                </a:lnTo>
                <a:lnTo>
                  <a:pt x="0" y="262"/>
                </a:lnTo>
                <a:lnTo>
                  <a:pt x="0" y="1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03039" y="3966158"/>
            <a:ext cx="1606550" cy="1000125"/>
          </a:xfrm>
          <a:custGeom>
            <a:avLst/>
            <a:gdLst>
              <a:gd name="T0" fmla="*/ 0 w 1012"/>
              <a:gd name="T1" fmla="*/ 0 h 630"/>
              <a:gd name="T2" fmla="*/ 1012 w 1012"/>
              <a:gd name="T3" fmla="*/ 0 h 630"/>
              <a:gd name="T4" fmla="*/ 1012 w 1012"/>
              <a:gd name="T5" fmla="*/ 371 h 630"/>
              <a:gd name="T6" fmla="*/ 504 w 1012"/>
              <a:gd name="T7" fmla="*/ 630 h 630"/>
              <a:gd name="T8" fmla="*/ 0 w 1012"/>
              <a:gd name="T9" fmla="*/ 371 h 630"/>
              <a:gd name="T10" fmla="*/ 0 w 1012"/>
              <a:gd name="T11" fmla="*/ 0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2" h="630">
                <a:moveTo>
                  <a:pt x="0" y="0"/>
                </a:moveTo>
                <a:lnTo>
                  <a:pt x="1012" y="0"/>
                </a:lnTo>
                <a:lnTo>
                  <a:pt x="1012" y="371"/>
                </a:lnTo>
                <a:lnTo>
                  <a:pt x="504" y="630"/>
                </a:lnTo>
                <a:lnTo>
                  <a:pt x="0" y="37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2425489" y="1925194"/>
            <a:ext cx="1600200" cy="1759977"/>
          </a:xfrm>
          <a:custGeom>
            <a:avLst/>
            <a:gdLst>
              <a:gd name="T0" fmla="*/ 0 w 1008"/>
              <a:gd name="T1" fmla="*/ 1327 h 1327"/>
              <a:gd name="T2" fmla="*/ 1008 w 1008"/>
              <a:gd name="T3" fmla="*/ 1327 h 1327"/>
              <a:gd name="T4" fmla="*/ 1008 w 1008"/>
              <a:gd name="T5" fmla="*/ 262 h 1327"/>
              <a:gd name="T6" fmla="*/ 504 w 1008"/>
              <a:gd name="T7" fmla="*/ 0 h 1327"/>
              <a:gd name="T8" fmla="*/ 0 w 1008"/>
              <a:gd name="T9" fmla="*/ 262 h 1327"/>
              <a:gd name="T10" fmla="*/ 0 w 1008"/>
              <a:gd name="T11" fmla="*/ 1327 h 1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8" h="1327">
                <a:moveTo>
                  <a:pt x="0" y="1327"/>
                </a:moveTo>
                <a:lnTo>
                  <a:pt x="1008" y="1327"/>
                </a:lnTo>
                <a:lnTo>
                  <a:pt x="1008" y="262"/>
                </a:lnTo>
                <a:lnTo>
                  <a:pt x="504" y="0"/>
                </a:lnTo>
                <a:lnTo>
                  <a:pt x="0" y="262"/>
                </a:lnTo>
                <a:lnTo>
                  <a:pt x="0" y="1327"/>
                </a:lnTo>
                <a:close/>
              </a:path>
            </a:pathLst>
          </a:custGeom>
          <a:solidFill>
            <a:srgbClr val="6EA0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2425489" y="3966158"/>
            <a:ext cx="1600200" cy="685800"/>
          </a:xfrm>
          <a:custGeom>
            <a:avLst/>
            <a:gdLst>
              <a:gd name="T0" fmla="*/ 0 w 1008"/>
              <a:gd name="T1" fmla="*/ 0 h 432"/>
              <a:gd name="T2" fmla="*/ 1008 w 1008"/>
              <a:gd name="T3" fmla="*/ 0 h 432"/>
              <a:gd name="T4" fmla="*/ 1008 w 1008"/>
              <a:gd name="T5" fmla="*/ 170 h 432"/>
              <a:gd name="T6" fmla="*/ 504 w 1008"/>
              <a:gd name="T7" fmla="*/ 432 h 432"/>
              <a:gd name="T8" fmla="*/ 0 w 1008"/>
              <a:gd name="T9" fmla="*/ 170 h 432"/>
              <a:gd name="T10" fmla="*/ 0 w 1008"/>
              <a:gd name="T11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8" h="432">
                <a:moveTo>
                  <a:pt x="0" y="0"/>
                </a:moveTo>
                <a:lnTo>
                  <a:pt x="1008" y="0"/>
                </a:lnTo>
                <a:lnTo>
                  <a:pt x="1008" y="170"/>
                </a:lnTo>
                <a:lnTo>
                  <a:pt x="504" y="432"/>
                </a:lnTo>
                <a:lnTo>
                  <a:pt x="0" y="170"/>
                </a:lnTo>
                <a:lnTo>
                  <a:pt x="0" y="0"/>
                </a:lnTo>
                <a:close/>
              </a:path>
            </a:pathLst>
          </a:custGeom>
          <a:solidFill>
            <a:srgbClr val="6EA0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647489" y="3777246"/>
            <a:ext cx="3405188" cy="92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3031" y="3034078"/>
            <a:ext cx="170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50%</a:t>
            </a:r>
            <a:endParaRPr lang="zh-CN" altLang="en-US" sz="36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72306" y="3034078"/>
            <a:ext cx="170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50%</a:t>
            </a:r>
            <a:endParaRPr lang="zh-CN" altLang="en-US" sz="36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3031" y="5063120"/>
            <a:ext cx="1706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</a:rPr>
              <a:t>沈元辰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372306" y="5063120"/>
            <a:ext cx="1706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Open Sans Light" panose="020B0306030504020204" pitchFamily="34" charset="0"/>
              </a:rPr>
              <a:t>孙语默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304799"/>
            <a:ext cx="2898669" cy="0"/>
          </a:xfrm>
          <a:prstGeom prst="line">
            <a:avLst/>
          </a:prstGeom>
          <a:ln w="9525">
            <a:solidFill>
              <a:srgbClr val="7CAE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2277" y="0"/>
            <a:ext cx="0" cy="1582994"/>
          </a:xfrm>
          <a:prstGeom prst="line">
            <a:avLst/>
          </a:prstGeom>
          <a:ln w="9525">
            <a:solidFill>
              <a:srgbClr val="6EA0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-54309" y="0"/>
            <a:ext cx="346586" cy="304799"/>
          </a:xfrm>
          <a:prstGeom prst="rect">
            <a:avLst/>
          </a:prstGeom>
          <a:solidFill>
            <a:srgbClr val="6EA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2"/>
          <p:cNvSpPr txBox="1"/>
          <p:nvPr/>
        </p:nvSpPr>
        <p:spPr>
          <a:xfrm>
            <a:off x="4875159" y="30893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小组分工</a:t>
            </a:r>
            <a:endParaRPr lang="en-US" sz="4400" b="1" dirty="0">
              <a:solidFill>
                <a:schemeClr val="accent3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-54309" y="1582994"/>
            <a:ext cx="12246309" cy="0"/>
          </a:xfrm>
          <a:prstGeom prst="line">
            <a:avLst/>
          </a:prstGeom>
          <a:ln w="12700">
            <a:solidFill>
              <a:srgbClr val="7CA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241589" y="1738134"/>
            <a:ext cx="7571433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sz="2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小组成员及分工：</a:t>
            </a:r>
            <a:endParaRPr lang="en-US" altLang="zh-CN" sz="2400" spc="1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zh-CN" altLang="en-US" spc="1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43895" y="5472428"/>
            <a:ext cx="4860925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2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总工作量：</a:t>
            </a:r>
            <a:endParaRPr lang="en-US" altLang="zh-CN" sz="2400" spc="100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30-40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天，总代码量</a:t>
            </a:r>
            <a:r>
              <a:rPr lang="en-US" altLang="zh-CN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1600</a:t>
            </a:r>
            <a:r>
              <a: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行左右。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BC7E255-9F47-492F-AB59-964C7B1B1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541722"/>
              </p:ext>
            </p:extLst>
          </p:nvPr>
        </p:nvGraphicFramePr>
        <p:xfrm>
          <a:off x="4360123" y="2477818"/>
          <a:ext cx="72788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282">
                  <a:extLst>
                    <a:ext uri="{9D8B030D-6E8A-4147-A177-3AD203B41FA5}">
                      <a16:colId xmlns:a16="http://schemas.microsoft.com/office/drawing/2014/main" val="3388489580"/>
                    </a:ext>
                  </a:extLst>
                </a:gridCol>
                <a:gridCol w="2426282">
                  <a:extLst>
                    <a:ext uri="{9D8B030D-6E8A-4147-A177-3AD203B41FA5}">
                      <a16:colId xmlns:a16="http://schemas.microsoft.com/office/drawing/2014/main" val="2887328417"/>
                    </a:ext>
                  </a:extLst>
                </a:gridCol>
                <a:gridCol w="2426282">
                  <a:extLst>
                    <a:ext uri="{9D8B030D-6E8A-4147-A177-3AD203B41FA5}">
                      <a16:colId xmlns:a16="http://schemas.microsoft.com/office/drawing/2014/main" val="800965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学号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29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沈元辰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化学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16190108</a:t>
                      </a:r>
                      <a:endParaRPr lang="zh-CN" altLang="en-US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628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孙语默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化学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新魏" panose="02010800040101010101" pitchFamily="2" charset="-122"/>
                          <a:ea typeface="华文新魏" panose="02010800040101010101" pitchFamily="2" charset="-122"/>
                        </a:rPr>
                        <a:t>12190612</a:t>
                      </a:r>
                      <a:endParaRPr lang="zh-CN" altLang="en-US" dirty="0">
                        <a:latin typeface="华文新魏" panose="02010800040101010101" pitchFamily="2" charset="-122"/>
                        <a:ea typeface="华文新魏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2700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B94CE0A-DBE2-4A49-8428-05EE3741FD1D}"/>
              </a:ext>
            </a:extLst>
          </p:cNvPr>
          <p:cNvSpPr txBox="1"/>
          <p:nvPr/>
        </p:nvSpPr>
        <p:spPr>
          <a:xfrm>
            <a:off x="4396154" y="3823283"/>
            <a:ext cx="72428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具体分工：</a:t>
            </a:r>
          </a:p>
          <a:p>
            <a:pPr indent="381000" algn="l"/>
            <a:r>
              <a:rPr lang="zh-CN" altLang="zh-CN" sz="2000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沈元辰：答题卡开发，界面设计及界面操作函数，查看反馈函数，自动判分系统，</a:t>
            </a:r>
            <a:r>
              <a:rPr lang="en-US" altLang="zh-CN" sz="2000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sz="2000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制作，项目报告撰写</a:t>
            </a:r>
          </a:p>
          <a:p>
            <a:pPr indent="381000" algn="l"/>
            <a:r>
              <a:rPr lang="zh-CN" altLang="zh-CN" sz="2000" kern="1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孙语默：程序整体构架、教师及学生端逻辑函数，出题系统，文件函数，项目报告撰写。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826672"/>
      </p:ext>
    </p:extLst>
  </p:cSld>
  <p:clrMapOvr>
    <a:masterClrMapping/>
  </p:clrMapOvr>
  <p:transition spd="slow" advTm="2743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-4120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4906427" y="377727"/>
              <a:ext cx="23791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分析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&amp;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设计</a:t>
              </a:r>
              <a:endParaRPr 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E5C9B1A-FA80-41FF-904B-0D6211EDE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11" y="1502722"/>
            <a:ext cx="8673768" cy="50638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CA6C56-92EA-4F45-9C38-06929090050F}"/>
              </a:ext>
            </a:extLst>
          </p:cNvPr>
          <p:cNvSpPr txBox="1"/>
          <p:nvPr/>
        </p:nvSpPr>
        <p:spPr>
          <a:xfrm>
            <a:off x="920134" y="1934308"/>
            <a:ext cx="861774" cy="3215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主体流程图</a:t>
            </a:r>
          </a:p>
        </p:txBody>
      </p:sp>
    </p:spTree>
    <p:extLst>
      <p:ext uri="{BB962C8B-B14F-4D97-AF65-F5344CB8AC3E}">
        <p14:creationId xmlns:p14="http://schemas.microsoft.com/office/powerpoint/2010/main" val="304050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4241">
        <p14:reveal/>
      </p:transition>
    </mc:Choice>
    <mc:Fallback xmlns="">
      <p:transition spd="slow" advTm="3424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-4120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4906427" y="377727"/>
              <a:ext cx="23791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分析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&amp;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设计</a:t>
              </a:r>
              <a:endParaRPr 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91465C0-D5FB-40D6-9126-128A28679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32" y="1284627"/>
            <a:ext cx="6858361" cy="57441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C1A14D-1FC6-4FB4-9A52-C218FD21874E}"/>
              </a:ext>
            </a:extLst>
          </p:cNvPr>
          <p:cNvSpPr txBox="1"/>
          <p:nvPr/>
        </p:nvSpPr>
        <p:spPr>
          <a:xfrm>
            <a:off x="920134" y="2110154"/>
            <a:ext cx="861774" cy="38535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欢迎界面</a:t>
            </a:r>
          </a:p>
        </p:txBody>
      </p:sp>
    </p:spTree>
    <p:extLst>
      <p:ext uri="{BB962C8B-B14F-4D97-AF65-F5344CB8AC3E}">
        <p14:creationId xmlns:p14="http://schemas.microsoft.com/office/powerpoint/2010/main" val="6846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621">
        <p14:reveal/>
      </p:transition>
    </mc:Choice>
    <mc:Fallback xmlns="">
      <p:transition spd="slow" advTm="162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-4120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4906427" y="377727"/>
              <a:ext cx="23791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分析</a:t>
              </a:r>
              <a:r>
                <a:rPr lang="en-US" altLang="zh-CN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&amp;</a:t>
              </a:r>
              <a:r>
                <a:rPr lang="zh-CN" altLang="en-US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设计</a:t>
              </a:r>
              <a:endParaRPr 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7A6075B-F364-47A9-8FFD-55D64920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51" y="1284627"/>
            <a:ext cx="3214921" cy="56321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685D75-B8D1-4ACD-8FF2-8A8F1A0E6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419" y="1284627"/>
            <a:ext cx="3349491" cy="5693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F60041-264A-40C8-BC2A-322F25072A19}"/>
              </a:ext>
            </a:extLst>
          </p:cNvPr>
          <p:cNvSpPr txBox="1"/>
          <p:nvPr/>
        </p:nvSpPr>
        <p:spPr>
          <a:xfrm>
            <a:off x="587718" y="2301073"/>
            <a:ext cx="738664" cy="24819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教师端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DD4B81-F8ED-4BF2-8DD2-C37EEB7ECC67}"/>
              </a:ext>
            </a:extLst>
          </p:cNvPr>
          <p:cNvSpPr txBox="1"/>
          <p:nvPr/>
        </p:nvSpPr>
        <p:spPr>
          <a:xfrm>
            <a:off x="7373666" y="2240782"/>
            <a:ext cx="738664" cy="31200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学生端</a:t>
            </a:r>
          </a:p>
        </p:txBody>
      </p:sp>
    </p:spTree>
    <p:extLst>
      <p:ext uri="{BB962C8B-B14F-4D97-AF65-F5344CB8AC3E}">
        <p14:creationId xmlns:p14="http://schemas.microsoft.com/office/powerpoint/2010/main" val="35433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58">
        <p14:reveal/>
      </p:transition>
    </mc:Choice>
    <mc:Fallback xmlns="">
      <p:transition spd="slow" advTm="358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-4120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542020" y="37772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实施</a:t>
              </a:r>
              <a:endParaRPr 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DECA31C-C9AB-475B-8217-79093A41D07D}"/>
              </a:ext>
            </a:extLst>
          </p:cNvPr>
          <p:cNvSpPr txBox="1"/>
          <p:nvPr/>
        </p:nvSpPr>
        <p:spPr>
          <a:xfrm>
            <a:off x="261257" y="1497204"/>
            <a:ext cx="2994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部分代码展示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88A7A0-E61F-4FB4-A5C6-23279ACDB8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1" y="2783936"/>
            <a:ext cx="3736546" cy="39841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1826D6-DDCD-4AF5-9AD9-C54B9C026EA8}"/>
              </a:ext>
            </a:extLst>
          </p:cNvPr>
          <p:cNvSpPr txBox="1"/>
          <p:nvPr/>
        </p:nvSpPr>
        <p:spPr>
          <a:xfrm>
            <a:off x="403201" y="2354580"/>
            <a:ext cx="248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构建结构体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07B85F-6BC9-4351-B391-E979DED555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98" y="1320060"/>
            <a:ext cx="5462938" cy="5555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F37474D-31F4-4E4B-8EB7-5D6C4B03A968}"/>
              </a:ext>
            </a:extLst>
          </p:cNvPr>
          <p:cNvSpPr txBox="1"/>
          <p:nvPr/>
        </p:nvSpPr>
        <p:spPr>
          <a:xfrm>
            <a:off x="5858189" y="1680072"/>
            <a:ext cx="552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欢迎界面</a:t>
            </a:r>
          </a:p>
        </p:txBody>
      </p:sp>
    </p:spTree>
    <p:extLst>
      <p:ext uri="{BB962C8B-B14F-4D97-AF65-F5344CB8AC3E}">
        <p14:creationId xmlns:p14="http://schemas.microsoft.com/office/powerpoint/2010/main" val="242071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4779">
        <p14:reveal/>
      </p:transition>
    </mc:Choice>
    <mc:Fallback xmlns="">
      <p:transition spd="slow" advTm="2477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-41200"/>
            <a:ext cx="12192000" cy="1346125"/>
            <a:chOff x="-1" y="-41200"/>
            <a:chExt cx="12192000" cy="1346125"/>
          </a:xfrm>
        </p:grpSpPr>
        <p:sp>
          <p:nvSpPr>
            <p:cNvPr id="33" name="矩形 32"/>
            <p:cNvSpPr/>
            <p:nvPr/>
          </p:nvSpPr>
          <p:spPr>
            <a:xfrm>
              <a:off x="-1" y="-17718"/>
              <a:ext cx="12192000" cy="130234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5542020" y="37772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实施</a:t>
              </a:r>
              <a:endParaRPr 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0800000">
              <a:off x="10410100" y="-1"/>
              <a:ext cx="1781899" cy="130234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直角三角形 64"/>
            <p:cNvSpPr/>
            <p:nvPr/>
          </p:nvSpPr>
          <p:spPr>
            <a:xfrm>
              <a:off x="0" y="-41200"/>
              <a:ext cx="1781908" cy="1346125"/>
            </a:xfrm>
            <a:prstGeom prst="rtTriangle">
              <a:avLst/>
            </a:prstGeom>
            <a:gradFill flip="none" rotWithShape="1">
              <a:gsLst>
                <a:gs pos="0">
                  <a:srgbClr val="6EA049">
                    <a:alpha val="49000"/>
                  </a:srgbClr>
                </a:gs>
                <a:gs pos="100000">
                  <a:srgbClr val="525252">
                    <a:alpha val="86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574C9FC-1571-43BA-8A50-67F5ABE6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2499012"/>
            <a:ext cx="6008914" cy="19607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69B28D-0FC8-48D6-A136-2970AF90BA2A}"/>
              </a:ext>
            </a:extLst>
          </p:cNvPr>
          <p:cNvSpPr txBox="1"/>
          <p:nvPr/>
        </p:nvSpPr>
        <p:spPr>
          <a:xfrm>
            <a:off x="271305" y="1939332"/>
            <a:ext cx="2054888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判分函数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1CE994-DB5D-4A38-AA6B-9A5C8E2BD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56" y="2499012"/>
            <a:ext cx="4626739" cy="42253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FF1979-9EBE-4B63-B58A-88C8CA81B1EB}"/>
              </a:ext>
            </a:extLst>
          </p:cNvPr>
          <p:cNvSpPr txBox="1"/>
          <p:nvPr/>
        </p:nvSpPr>
        <p:spPr>
          <a:xfrm>
            <a:off x="6957356" y="1931082"/>
            <a:ext cx="173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文件保存函数</a:t>
            </a:r>
          </a:p>
        </p:txBody>
      </p:sp>
    </p:spTree>
    <p:extLst>
      <p:ext uri="{BB962C8B-B14F-4D97-AF65-F5344CB8AC3E}">
        <p14:creationId xmlns:p14="http://schemas.microsoft.com/office/powerpoint/2010/main" val="213332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8855">
        <p14:reveal/>
      </p:transition>
    </mc:Choice>
    <mc:Fallback xmlns="">
      <p:transition spd="slow" advTm="18855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2008</TotalTime>
  <Words>298</Words>
  <Application>Microsoft Office PowerPoint</Application>
  <PresentationFormat>宽屏</PresentationFormat>
  <Paragraphs>54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LiHei Pro</vt:lpstr>
      <vt:lpstr>Open Sans Light</vt:lpstr>
      <vt:lpstr>等线</vt:lpstr>
      <vt:lpstr>等线 Light</vt:lpstr>
      <vt:lpstr>华文新魏</vt:lpstr>
      <vt:lpstr>Arial</vt:lpstr>
      <vt:lpstr>Arial Narrow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lenovopc</dc:creator>
  <cp:lastModifiedBy>沈 元辰</cp:lastModifiedBy>
  <cp:revision>103</cp:revision>
  <dcterms:created xsi:type="dcterms:W3CDTF">2016-02-24T12:07:17Z</dcterms:created>
  <dcterms:modified xsi:type="dcterms:W3CDTF">2020-09-06T02:58:31Z</dcterms:modified>
</cp:coreProperties>
</file>